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63" r:id="rId4"/>
    <p:sldId id="264" r:id="rId5"/>
    <p:sldId id="258" r:id="rId6"/>
    <p:sldId id="259" r:id="rId7"/>
    <p:sldId id="260" r:id="rId8"/>
    <p:sldId id="261" r:id="rId9"/>
    <p:sldId id="262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8" r:id="rId19"/>
    <p:sldId id="273" r:id="rId20"/>
    <p:sldId id="274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170" autoAdjust="0"/>
  </p:normalViewPr>
  <p:slideViewPr>
    <p:cSldViewPr snapToGrid="0">
      <p:cViewPr varScale="1">
        <p:scale>
          <a:sx n="55" d="100"/>
          <a:sy n="55" d="100"/>
        </p:scale>
        <p:origin x="84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2" b="0" i="0" u="none" strike="noStrike" baseline="0" dirty="0">
                <a:effectLst/>
              </a:rPr>
              <a:t>方法学质量</a:t>
            </a:r>
            <a:endParaRPr lang="zh-CN" alt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D53-48AC-9086-3FDA0C4F144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D53-48AC-9086-3FDA0C4F144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D53-48AC-9086-3FDA0C4F144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D53-48AC-9086-3FDA0C4F1445}"/>
              </c:ext>
            </c:extLst>
          </c:dPt>
          <c:cat>
            <c:strRef>
              <c:f>Sheet1!$A$2:$A$5</c:f>
              <c:strCache>
                <c:ptCount val="4"/>
                <c:pt idx="0">
                  <c:v>随机对照实验</c:v>
                </c:pt>
                <c:pt idx="1">
                  <c:v>对照实验</c:v>
                </c:pt>
                <c:pt idx="2">
                  <c:v>病例系列研究</c:v>
                </c:pt>
                <c:pt idx="3">
                  <c:v>病例报告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1</c:v>
                </c:pt>
                <c:pt idx="2">
                  <c:v>4</c:v>
                </c:pt>
                <c:pt idx="3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37-4591-A0F5-5E86B7CEDA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FEF46-6AE1-41B6-9AD2-EA6B36AC8F0F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26014-E6F6-4BA1-B142-AB85524581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9164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病例报告：有关单个病例或</a:t>
            </a:r>
            <a:r>
              <a:rPr lang="en-US" altLang="zh-CN" dirty="0"/>
              <a:t>10</a:t>
            </a:r>
            <a:r>
              <a:rPr lang="zh-CN" altLang="en-US" dirty="0"/>
              <a:t>个以下病例的详尽临床报告</a:t>
            </a:r>
            <a:endParaRPr lang="en-US" altLang="zh-CN" dirty="0"/>
          </a:p>
          <a:p>
            <a:r>
              <a:rPr lang="zh-CN" altLang="en-US" dirty="0"/>
              <a:t>病例系列研究：对发生在相对短的时期中单个病例报告的集合描述和分析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26014-E6F6-4BA1-B142-AB85524581C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8442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contralesional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ipsilesional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motor cortex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26014-E6F6-4BA1-B142-AB85524581C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68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数字镜盒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26014-E6F6-4BA1-B142-AB85524581C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460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/>
              <a:t>当患者</a:t>
            </a:r>
            <a:r>
              <a:rPr lang="en-US" altLang="zh-CN" sz="1200" dirty="0"/>
              <a:t>6</a:t>
            </a:r>
            <a:r>
              <a:rPr lang="zh-CN" altLang="en-US" sz="1200" dirty="0"/>
              <a:t>个</a:t>
            </a:r>
            <a:r>
              <a:rPr lang="en-US" altLang="zh-CN" sz="1200" dirty="0"/>
              <a:t>session</a:t>
            </a:r>
            <a:r>
              <a:rPr lang="zh-CN" altLang="en-US" sz="1200" dirty="0"/>
              <a:t>后达到规定的精确度和反应时间标准</a:t>
            </a:r>
            <a:r>
              <a:rPr lang="en-US" altLang="zh-CN" sz="1200" dirty="0"/>
              <a:t>(</a:t>
            </a:r>
            <a:r>
              <a:rPr lang="zh-CN" altLang="en-US" sz="1200" dirty="0"/>
              <a:t>如精确度≥</a:t>
            </a:r>
            <a:r>
              <a:rPr lang="en-US" altLang="zh-CN" sz="1200" dirty="0"/>
              <a:t>80%&amp;</a:t>
            </a:r>
            <a:r>
              <a:rPr lang="zh-CN" altLang="en-US" sz="1200" dirty="0"/>
              <a:t>反应时间</a:t>
            </a:r>
            <a:r>
              <a:rPr lang="en-US" altLang="zh-CN" sz="1200" dirty="0"/>
              <a:t>=2s±0.5s)</a:t>
            </a:r>
            <a:r>
              <a:rPr lang="zh-CN" altLang="en-US" sz="1200" dirty="0"/>
              <a:t>结束</a:t>
            </a:r>
            <a:r>
              <a:rPr lang="en-US" altLang="zh-CN" sz="1200" dirty="0"/>
              <a:t>IMI</a:t>
            </a:r>
            <a:r>
              <a:rPr lang="zh-CN" altLang="en-US" sz="1200" dirty="0"/>
              <a:t>阶段。否则加</a:t>
            </a:r>
            <a:r>
              <a:rPr lang="en-US" altLang="zh-CN" sz="1200" dirty="0"/>
              <a:t>2</a:t>
            </a:r>
            <a:r>
              <a:rPr lang="zh-CN" altLang="en-US" sz="1200" dirty="0"/>
              <a:t>个</a:t>
            </a:r>
            <a:r>
              <a:rPr lang="en-US" altLang="zh-CN" sz="1200" dirty="0"/>
              <a:t>IMI session </a:t>
            </a:r>
            <a:r>
              <a:rPr lang="zh-CN" altLang="en-US" sz="1200" dirty="0"/>
              <a:t>第</a:t>
            </a:r>
            <a:r>
              <a:rPr lang="en-US" altLang="zh-CN" sz="1200" dirty="0"/>
              <a:t>6th session</a:t>
            </a:r>
            <a:r>
              <a:rPr lang="zh-CN" altLang="en-US" sz="1200" dirty="0"/>
              <a:t>引入</a:t>
            </a:r>
            <a:r>
              <a:rPr lang="en-US" altLang="zh-CN" sz="1200" dirty="0"/>
              <a:t>EMI</a:t>
            </a:r>
            <a:r>
              <a:rPr lang="zh-CN" altLang="en-US" sz="1200" dirty="0"/>
              <a:t>，再开始</a:t>
            </a:r>
            <a:r>
              <a:rPr lang="en-US" altLang="zh-CN" sz="1200" dirty="0"/>
              <a:t>MT</a:t>
            </a:r>
            <a:r>
              <a:rPr lang="zh-CN" altLang="en-US" sz="1200" dirty="0"/>
              <a:t>，保证最多两个</a:t>
            </a:r>
            <a:r>
              <a:rPr lang="en-US" altLang="zh-CN" sz="1200" dirty="0"/>
              <a:t>task</a:t>
            </a:r>
            <a:r>
              <a:rPr lang="zh-CN" altLang="en-US" sz="1200" dirty="0"/>
              <a:t>在同时进行。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26014-E6F6-4BA1-B142-AB85524581C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810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和以前的实验比，没有非常明显的结果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26014-E6F6-4BA1-B142-AB85524581C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8634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612280-0BCC-4063-95AE-A44C1D699D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4764BFC-44D9-4574-A4D4-589070D9B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FD0098-C00A-4CFE-9984-159B2453E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FDAD3C-2FF9-4F09-BC8F-9A43B4DA0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156BCA-B1A5-4DD8-844F-73237AB26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409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5ACE17-68ED-48A0-9FC1-5F4C97002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CE23D27-DAFF-4741-927F-02BCA860FC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50993E-D3A0-489F-8993-0E81D1B02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BD29DE-3390-45E1-AFB7-DDB362BE1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B234EC2-AA5A-4215-8BFB-44D47D93E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3585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3D78EC7-F630-47F5-84BF-8EE6ADEA87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0771227-D598-4940-B2FB-FC13406DB0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650A5F-609C-4C33-B01E-21B478E68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D3341D-469C-40C6-AAC1-5774C3CDB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284D66-B5EE-4650-A15D-6D2383C72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188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312262-2810-4896-B981-7E7E35C51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53160C-04B1-408A-90AD-420BED132B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235C4A-43AF-48D7-8B27-DE4AD8CCF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621A45-2CEF-4457-BBE8-8BB49DE82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E98785-A79B-421C-9F28-94D8786E1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9143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1ADFF7-D28C-435B-9154-B04226949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E99930-E8FE-4ED8-A09F-CF1AED29AB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D84EFC7-3022-4F42-9377-7F826B8A2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612E35-0356-461D-B900-4B292DD3B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B2FACE-461E-4451-B623-D4B097642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548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62CAC1-C273-46CE-B2EA-9EC006CE2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5A5635-97E9-4A90-BC5C-04261CE521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69727A5-4F83-4E5D-9F66-B2CDDB8BA3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519E9F-D4CD-4D60-896F-19AF7C14D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91610B-EB05-4FAC-B811-E1780CE7F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0566A5-2B62-4F34-A247-A56425361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5732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95857D-6A3F-44D6-A480-8FBDCCF69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0A609A-8F10-4FCB-AFC4-1CDD3D535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07A7454-C0D3-4A01-823C-C2DF5E5B77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3015787-0332-4115-A41B-F667750D3D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17425AE-52F6-42C3-9F80-16F81D05BA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1F43D9F-FBAF-4A10-8985-7EC626B7C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00D3D07-E88C-45C4-B320-214449FDC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AC24F41-E23B-4EDD-8DA1-2DA17D2C5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772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2ECD16-6D7B-4EEB-A5D8-27DD577F4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3F8FDC-6A5B-4AB8-8C6A-BE9F8F0FA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5CB10F1-A07D-41CF-BB02-EB9B3270B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EACF65-02E0-44F6-B433-BEE642E40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56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1BE2A19-0CEC-4DE9-B67E-6B815FF2F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22BA994-02EF-4220-8AD7-29BC49954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42652F9-2FDA-478F-9271-9EF19961A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1437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3D2AEA-348C-4460-B93A-7067184D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9D98D5-2627-4D65-8E3C-4FCE672D7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2E672B-F22B-4635-8C06-07FC9C1C1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A72B07-C7F1-4AFC-BA3B-AD0866755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C1C5EE-5789-4734-9D47-DA7C440A2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E1C049-1941-440C-8F2C-EA6C82A77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4740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892429-21DD-481B-92E9-EC9C2840A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D8623BF-6F1A-4981-A3AC-1D346D0690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7E64458-2A5B-47CD-BA3E-8845ACCCE0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E92A61D-C1AC-4F77-8DF2-D339F09E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81045B5-7F9B-477A-AF1C-B4E1A79BF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4E6F8E-5637-42F1-8B7B-C9C4136C0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334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2802D26-486A-416D-9573-4F0EC5A95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BB3669-1106-4CCA-A4DA-3F3D807DEA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8F229A-5FAB-4BA1-AC40-936586797A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96391-D69E-4113-BBB4-B7FFA3C45665}" type="datetimeFigureOut">
              <a:rPr lang="zh-CN" altLang="en-US" smtClean="0"/>
              <a:t>2018/1/5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8910491-CF78-4474-B99F-31FE2B17A1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927EB7-8D1F-4003-B99C-95CD844CF9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94478-FEFD-44BF-B01E-FFCB51753E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825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3227BF-BA8A-44B2-8368-54786AD7C4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D918EEB-0F3A-413A-9C4B-01E1CDD2EB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993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608C27-95F7-462A-BB9F-56B050718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03384"/>
            <a:ext cx="10515600" cy="5789491"/>
          </a:xfrm>
        </p:spPr>
        <p:txBody>
          <a:bodyPr>
            <a:normAutofit/>
          </a:bodyPr>
          <a:lstStyle/>
          <a:p>
            <a:r>
              <a:rPr lang="zh-CN" altLang="en-US" dirty="0"/>
              <a:t>任务类型包括手指屈伸、手掌打开、用力握、伸手够。推荐等级最高的是采用伸手够</a:t>
            </a:r>
            <a:r>
              <a:rPr lang="en-US" altLang="zh-CN" dirty="0"/>
              <a:t>reach</a:t>
            </a:r>
            <a:r>
              <a:rPr lang="zh-CN" altLang="en-US" dirty="0"/>
              <a:t>范式，</a:t>
            </a:r>
            <a:r>
              <a:rPr lang="en-US" altLang="zh-CN" dirty="0"/>
              <a:t>MI+</a:t>
            </a:r>
            <a:r>
              <a:rPr lang="zh-CN" altLang="en-US" dirty="0"/>
              <a:t>机械辅助。任务的复杂性是否改变</a:t>
            </a:r>
            <a:r>
              <a:rPr lang="en-US" altLang="zh-CN" dirty="0"/>
              <a:t>BCI</a:t>
            </a:r>
            <a:r>
              <a:rPr lang="zh-CN" altLang="en-US" dirty="0"/>
              <a:t>干预的结果，有待验证</a:t>
            </a:r>
            <a:endParaRPr lang="en-US" altLang="zh-CN" dirty="0"/>
          </a:p>
          <a:p>
            <a:r>
              <a:rPr lang="zh-CN" altLang="en-US" dirty="0"/>
              <a:t>患者都是坐着进行任务的，其他姿势或者移动可能会改变</a:t>
            </a:r>
            <a:r>
              <a:rPr lang="en-US" altLang="zh-CN" dirty="0"/>
              <a:t>EEG</a:t>
            </a:r>
            <a:r>
              <a:rPr lang="zh-CN" altLang="en-US" dirty="0"/>
              <a:t>信号。目前的参数是高度敏感的，未来应考虑在不同姿势的应用以及这对于运动康复的影响</a:t>
            </a:r>
            <a:endParaRPr lang="en-US" altLang="zh-CN" dirty="0"/>
          </a:p>
          <a:p>
            <a:r>
              <a:rPr lang="zh-CN" altLang="en-US" dirty="0"/>
              <a:t>急性、亚急性以及慢性中风都有进步，且慢性中风痉挛减少，可以推论无论患病多久，</a:t>
            </a:r>
            <a:r>
              <a:rPr lang="en-US" altLang="zh-CN" dirty="0"/>
              <a:t>BCI</a:t>
            </a:r>
            <a:r>
              <a:rPr lang="zh-CN" altLang="en-US" dirty="0"/>
              <a:t>干预都能促进功能性运动</a:t>
            </a:r>
            <a:endParaRPr lang="en-US" altLang="zh-CN" dirty="0"/>
          </a:p>
          <a:p>
            <a:r>
              <a:rPr lang="zh-CN" altLang="en-US" dirty="0"/>
              <a:t>一个不同点：</a:t>
            </a:r>
            <a:r>
              <a:rPr lang="en-US" altLang="zh-CN" dirty="0"/>
              <a:t>EEG</a:t>
            </a:r>
            <a:r>
              <a:rPr lang="zh-CN" altLang="en-US" dirty="0"/>
              <a:t>采于大脑半球单侧（患侧）还是双侧，这在研究内部是一致的。</a:t>
            </a:r>
            <a:endParaRPr lang="en-US" altLang="zh-CN" dirty="0"/>
          </a:p>
          <a:p>
            <a:r>
              <a:rPr lang="zh-CN" altLang="en-US" dirty="0"/>
              <a:t>干预应当适合结构化备用区，即由于损伤而备用的战略神经通路和中转站，使之可以重分配之前的功能或新功能。</a:t>
            </a:r>
          </a:p>
        </p:txBody>
      </p:sp>
    </p:spTree>
    <p:extLst>
      <p:ext uri="{BB962C8B-B14F-4D97-AF65-F5344CB8AC3E}">
        <p14:creationId xmlns:p14="http://schemas.microsoft.com/office/powerpoint/2010/main" val="3935999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1C2D96-FE21-4EBE-B4BB-6F2B8E212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32DD927-B202-4891-83EB-F9ACF93B69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未来应注意在不同中风时期使用不同解码算法对结果的影响</a:t>
            </a:r>
            <a:endParaRPr lang="en-US" altLang="zh-CN" dirty="0"/>
          </a:p>
          <a:p>
            <a:r>
              <a:rPr lang="zh-CN" altLang="en-US" dirty="0"/>
              <a:t>优势手对结果的影响</a:t>
            </a:r>
            <a:endParaRPr lang="en-US" altLang="zh-CN" dirty="0"/>
          </a:p>
          <a:p>
            <a:r>
              <a:rPr lang="zh-CN" altLang="en-US" dirty="0"/>
              <a:t>受损的位置和类型，重组的模式取决于损害的尺寸，损害区域也很重要。</a:t>
            </a:r>
            <a:r>
              <a:rPr lang="en-US" altLang="zh-CN" dirty="0"/>
              <a:t>BCI</a:t>
            </a:r>
            <a:r>
              <a:rPr lang="zh-CN" altLang="en-US" dirty="0"/>
              <a:t>干预时神经成像发现，大脑改变的区域主要位于运动皮层和丘脑，推测诱导皮质下结构发生改变相对较难。未来应该解决中风类型不同，</a:t>
            </a:r>
            <a:r>
              <a:rPr lang="en-US" altLang="zh-CN" dirty="0"/>
              <a:t>BCI</a:t>
            </a:r>
            <a:r>
              <a:rPr lang="zh-CN" altLang="en-US" dirty="0"/>
              <a:t>治疗可能存在差异的问题（缺血性</a:t>
            </a:r>
            <a:r>
              <a:rPr lang="en-US" altLang="zh-CN" dirty="0"/>
              <a:t>vs</a:t>
            </a:r>
            <a:r>
              <a:rPr lang="zh-CN" altLang="en-US" dirty="0"/>
              <a:t>出血性、皮质的</a:t>
            </a:r>
            <a:r>
              <a:rPr lang="en-US" altLang="zh-CN" dirty="0"/>
              <a:t>vs</a:t>
            </a:r>
            <a:r>
              <a:rPr lang="zh-CN" altLang="en-US" dirty="0"/>
              <a:t>皮质下的）</a:t>
            </a:r>
            <a:endParaRPr lang="en-US" altLang="zh-CN" dirty="0"/>
          </a:p>
          <a:p>
            <a:r>
              <a:rPr lang="zh-CN" altLang="en-US" dirty="0"/>
              <a:t>之后研究应该增加缺血性中风患者，因为其更加普遍，且在之前的研究中被忽视</a:t>
            </a:r>
          </a:p>
        </p:txBody>
      </p:sp>
    </p:spTree>
    <p:extLst>
      <p:ext uri="{BB962C8B-B14F-4D97-AF65-F5344CB8AC3E}">
        <p14:creationId xmlns:p14="http://schemas.microsoft.com/office/powerpoint/2010/main" val="2860152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D8DCD7-DE0B-4B25-AC6A-58262370A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44D08B-DB89-44FC-82E2-F03F734EF5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仅有一篇提到触觉</a:t>
            </a:r>
            <a:r>
              <a:rPr lang="en-US" altLang="zh-CN" dirty="0"/>
              <a:t>vs</a:t>
            </a:r>
            <a:r>
              <a:rPr lang="zh-CN" altLang="en-US" dirty="0"/>
              <a:t>视觉反馈，之后应对反馈类型比较。</a:t>
            </a:r>
            <a:r>
              <a:rPr lang="en-US" altLang="zh-CN" dirty="0"/>
              <a:t>12/13</a:t>
            </a:r>
            <a:r>
              <a:rPr lang="zh-CN" altLang="en-US" dirty="0"/>
              <a:t>篇文献用到了触觉反馈，最高频是机械刺激，模仿真实的动作，提供一种更自然的诱导感觉反馈。</a:t>
            </a:r>
            <a:endParaRPr lang="en-US" altLang="zh-CN" dirty="0"/>
          </a:p>
          <a:p>
            <a:r>
              <a:rPr lang="zh-CN" altLang="en-US" dirty="0"/>
              <a:t>运动意图和相关反馈之间的延迟是一个关键因素，时机对于长期的强化，增加突触的疗效是至关重要的</a:t>
            </a:r>
            <a:endParaRPr lang="en-US" altLang="zh-CN" dirty="0"/>
          </a:p>
          <a:p>
            <a:r>
              <a:rPr lang="zh-CN" altLang="en-US" dirty="0"/>
              <a:t>特征提取：振幅、</a:t>
            </a:r>
            <a:r>
              <a:rPr lang="en-US" altLang="zh-CN" dirty="0"/>
              <a:t>ERD</a:t>
            </a:r>
            <a:r>
              <a:rPr lang="zh-CN" altLang="en-US" dirty="0"/>
              <a:t>、</a:t>
            </a:r>
            <a:r>
              <a:rPr lang="en-US" altLang="zh-CN" dirty="0"/>
              <a:t>ERS</a:t>
            </a:r>
            <a:r>
              <a:rPr lang="zh-CN" altLang="en-US" dirty="0"/>
              <a:t>，不使用</a:t>
            </a:r>
            <a:r>
              <a:rPr lang="en-US" altLang="zh-CN" dirty="0"/>
              <a:t>MRCP</a:t>
            </a:r>
            <a:r>
              <a:rPr lang="zh-CN" altLang="en-US" dirty="0"/>
              <a:t>无法得到认知改变对改善运动控制的影响，</a:t>
            </a:r>
            <a:r>
              <a:rPr lang="en-US" altLang="zh-CN" dirty="0"/>
              <a:t>MRCP</a:t>
            </a:r>
            <a:r>
              <a:rPr lang="zh-CN" altLang="en-US" dirty="0"/>
              <a:t>有很好的时间分辨率，提供认知计划时间，而使用感觉运动节律检测运动意图效率较</a:t>
            </a:r>
            <a:r>
              <a:rPr lang="en-US" altLang="zh-CN" dirty="0"/>
              <a:t>MRCP</a:t>
            </a:r>
            <a:r>
              <a:rPr lang="zh-CN" altLang="en-US" dirty="0"/>
              <a:t>低，反馈会慢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9065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A87134-0F24-4AC4-A7CD-2D9C9D2B5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>
                <a:solidFill>
                  <a:schemeClr val="accent2"/>
                </a:solidFill>
              </a:rPr>
              <a:t>Action observation</a:t>
            </a:r>
            <a:r>
              <a:rPr lang="en-US" altLang="zh-CN" dirty="0"/>
              <a:t> facilitates motor cortical activity in patients with stroke and hemiplegia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FC4710-D934-4F4D-9DDE-BC8236DC4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14892" cy="4351338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动作观察</a:t>
            </a:r>
            <a:r>
              <a:rPr lang="en-US" altLang="zh-CN" sz="2400" dirty="0"/>
              <a:t>Action observation</a:t>
            </a:r>
            <a:r>
              <a:rPr lang="zh-CN" altLang="en-US" sz="2400" dirty="0"/>
              <a:t>促进中风和偏瘫患者的运动皮层活动</a:t>
            </a:r>
          </a:p>
          <a:p>
            <a:r>
              <a:rPr lang="zh-CN" altLang="en-US" sz="2400" dirty="0"/>
              <a:t>大多数中风患者由于年龄的增长或认知功能障碍较高，执行</a:t>
            </a:r>
            <a:r>
              <a:rPr lang="en-US" altLang="zh-CN" sz="2400" dirty="0"/>
              <a:t>MI</a:t>
            </a:r>
            <a:r>
              <a:rPr lang="zh-CN" altLang="en-US" sz="2400" dirty="0"/>
              <a:t>困难，在心里模拟动作的能力较弱</a:t>
            </a:r>
          </a:p>
          <a:p>
            <a:r>
              <a:rPr lang="zh-CN" altLang="en-US" sz="2400" dirty="0"/>
              <a:t>动作观察</a:t>
            </a:r>
            <a:r>
              <a:rPr lang="en-US" altLang="zh-CN" sz="2400" dirty="0"/>
              <a:t>(AO)</a:t>
            </a:r>
            <a:r>
              <a:rPr lang="zh-CN" altLang="en-US" sz="2400" dirty="0"/>
              <a:t>，一种基于镜像神经元系统</a:t>
            </a:r>
            <a:r>
              <a:rPr lang="en-US" altLang="zh-CN" sz="2400" dirty="0"/>
              <a:t>mirror neuron system</a:t>
            </a:r>
            <a:r>
              <a:rPr lang="zh-CN" altLang="en-US" sz="2400" dirty="0"/>
              <a:t>的刺激运动的替代形式，可以促进病人的运动皮层活动</a:t>
            </a:r>
          </a:p>
          <a:p>
            <a:r>
              <a:rPr lang="zh-CN" altLang="en-US" sz="2400" dirty="0"/>
              <a:t>口头</a:t>
            </a:r>
            <a:r>
              <a:rPr lang="en-US" altLang="zh-CN" sz="2400" dirty="0"/>
              <a:t>+</a:t>
            </a:r>
            <a:r>
              <a:rPr lang="zh-CN" altLang="en-US" sz="2400" dirty="0"/>
              <a:t>视频指令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FA4B295-E950-486B-8508-88CE0B0C6620}"/>
              </a:ext>
            </a:extLst>
          </p:cNvPr>
          <p:cNvSpPr/>
          <p:nvPr/>
        </p:nvSpPr>
        <p:spPr>
          <a:xfrm>
            <a:off x="6400800" y="1456293"/>
            <a:ext cx="5791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Verdana" panose="020B0604030504040204" pitchFamily="34" charset="0"/>
              </a:rPr>
              <a:t>日本</a:t>
            </a:r>
            <a:r>
              <a:rPr lang="en-US" altLang="zh-CN" dirty="0" err="1">
                <a:latin typeface="Verdana" panose="020B0604030504040204" pitchFamily="34" charset="0"/>
              </a:rPr>
              <a:t>Tani</a:t>
            </a:r>
            <a:r>
              <a:rPr lang="en-US" altLang="zh-CN" dirty="0">
                <a:latin typeface="Verdana" panose="020B0604030504040204" pitchFamily="34" charset="0"/>
              </a:rPr>
              <a:t>, Marina, Murata Hospital, 2017.10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DF30B62-7199-4EFA-AF9F-AFD8B154E8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3417" y="3836714"/>
            <a:ext cx="7659383" cy="271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2431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2739A0-A4B0-42E8-9D64-9DF63C48F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2800" dirty="0"/>
              <a:t>Changes in Electroencephalography Complexity using a Brain Computer Interface-</a:t>
            </a:r>
            <a:r>
              <a:rPr lang="en-US" altLang="zh-CN" sz="2800" dirty="0">
                <a:solidFill>
                  <a:schemeClr val="accent2"/>
                </a:solidFill>
              </a:rPr>
              <a:t>Motor Observation </a:t>
            </a:r>
            <a:r>
              <a:rPr lang="en-US" altLang="zh-CN" sz="2800" dirty="0"/>
              <a:t>Training in Chronic Stroke Patients: A Fuzzy Approximate Entropy Analysis</a:t>
            </a:r>
            <a:endParaRPr lang="zh-CN" altLang="en-US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B16BC2-7658-4371-90D2-31A78DF32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运动观察</a:t>
            </a:r>
            <a:r>
              <a:rPr lang="en-US" altLang="zh-CN" sz="2400" dirty="0"/>
              <a:t>Motor Observation,</a:t>
            </a:r>
            <a:r>
              <a:rPr lang="zh-CN" altLang="en-US" sz="2400" dirty="0"/>
              <a:t> </a:t>
            </a:r>
            <a:r>
              <a:rPr lang="en-US" altLang="zh-CN" sz="2400" dirty="0"/>
              <a:t>MO</a:t>
            </a:r>
          </a:p>
          <a:p>
            <a:r>
              <a:rPr lang="en-US" altLang="zh-CN" sz="2400" dirty="0"/>
              <a:t>BCI-MI</a:t>
            </a:r>
            <a:r>
              <a:rPr lang="zh-CN" altLang="en-US" sz="2400" dirty="0"/>
              <a:t>对运动康复的影响是有争议的。</a:t>
            </a:r>
          </a:p>
          <a:p>
            <a:r>
              <a:rPr lang="zh-CN" altLang="en-US" sz="2400" dirty="0"/>
              <a:t>原因：没有充分的练习很难完成</a:t>
            </a:r>
            <a:r>
              <a:rPr lang="en-US" altLang="zh-CN" sz="2400" dirty="0"/>
              <a:t>MI</a:t>
            </a:r>
            <a:r>
              <a:rPr lang="zh-CN" altLang="en-US" sz="2400" dirty="0"/>
              <a:t>；缺乏实时性。</a:t>
            </a:r>
            <a:endParaRPr lang="en-US" altLang="zh-CN" sz="2400" dirty="0"/>
          </a:p>
          <a:p>
            <a:r>
              <a:rPr lang="zh-CN" altLang="en-US" sz="2400" dirty="0"/>
              <a:t>运动观察</a:t>
            </a:r>
            <a:r>
              <a:rPr lang="en-US" altLang="zh-CN" sz="2400" dirty="0"/>
              <a:t>MO</a:t>
            </a:r>
            <a:r>
              <a:rPr lang="zh-CN" altLang="en-US" sz="2400" dirty="0"/>
              <a:t>可以克服</a:t>
            </a:r>
            <a:r>
              <a:rPr lang="en-US" altLang="zh-CN" sz="2400" dirty="0"/>
              <a:t>MI</a:t>
            </a:r>
            <a:r>
              <a:rPr lang="zh-CN" altLang="en-US" sz="2400" dirty="0"/>
              <a:t>相关问题，因为与主动的</a:t>
            </a:r>
            <a:r>
              <a:rPr lang="en-US" altLang="zh-CN" sz="2400" dirty="0"/>
              <a:t>MI</a:t>
            </a:r>
            <a:r>
              <a:rPr lang="zh-CN" altLang="en-US" sz="2400" dirty="0"/>
              <a:t>相比较，</a:t>
            </a:r>
            <a:r>
              <a:rPr lang="en-US" altLang="zh-CN" sz="2400" dirty="0"/>
              <a:t>MO</a:t>
            </a:r>
            <a:r>
              <a:rPr lang="zh-CN" altLang="en-US" sz="2400" dirty="0"/>
              <a:t>是一种被动的活动，在个体之间的差异较小。</a:t>
            </a:r>
          </a:p>
          <a:p>
            <a:r>
              <a:rPr lang="zh-CN" altLang="en-US" sz="2400" dirty="0"/>
              <a:t>从三个不同的角度观察患侧手抓住或释放一只杯子的视频（自我为中心、俯视、非自我中心）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077CBC0-CD68-4198-82D5-EA01642489C3}"/>
              </a:ext>
            </a:extLst>
          </p:cNvPr>
          <p:cNvSpPr/>
          <p:nvPr/>
        </p:nvSpPr>
        <p:spPr>
          <a:xfrm>
            <a:off x="6307016" y="1573491"/>
            <a:ext cx="5257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Verdana" panose="020B0604030504040204" pitchFamily="34" charset="0"/>
              </a:rPr>
              <a:t>Raymond Kai-</a:t>
            </a:r>
            <a:r>
              <a:rPr lang="en-US" altLang="zh-CN" dirty="0" err="1">
                <a:latin typeface="Verdana" panose="020B0604030504040204" pitchFamily="34" charset="0"/>
              </a:rPr>
              <a:t>yu</a:t>
            </a:r>
            <a:r>
              <a:rPr lang="en-US" altLang="zh-CN" dirty="0">
                <a:latin typeface="Verdana" panose="020B0604030504040204" pitchFamily="34" charset="0"/>
              </a:rPr>
              <a:t> Tong,</a:t>
            </a:r>
            <a:r>
              <a:rPr lang="zh-CN" altLang="en-US" dirty="0">
                <a:latin typeface="Verdana" panose="020B0604030504040204" pitchFamily="34" charset="0"/>
              </a:rPr>
              <a:t> 香港中文大学</a:t>
            </a:r>
            <a:r>
              <a:rPr lang="en-US" altLang="zh-CN" dirty="0">
                <a:latin typeface="Verdana" panose="020B0604030504040204" pitchFamily="34" charset="0"/>
              </a:rPr>
              <a:t>,2017.9</a:t>
            </a:r>
            <a:endParaRPr lang="zh-CN" altLang="en-US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5615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638158C-AD58-4F68-88E5-7329268C1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3275" y="2013437"/>
            <a:ext cx="6357652" cy="415327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0AB8022-957A-44B0-A354-98A7FFE1E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73" y="2133968"/>
            <a:ext cx="5511410" cy="3912209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8CEAEC2A-9A59-4CCF-8497-578C54296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zh-CN" sz="2800" dirty="0"/>
              <a:t>Changes in Electroencephalography Complexity using a Brain Computer Interface-</a:t>
            </a:r>
            <a:r>
              <a:rPr lang="en-US" altLang="zh-CN" sz="2800" dirty="0">
                <a:solidFill>
                  <a:schemeClr val="accent2"/>
                </a:solidFill>
              </a:rPr>
              <a:t>Motor Observation </a:t>
            </a:r>
            <a:r>
              <a:rPr lang="en-US" altLang="zh-CN" sz="2800" dirty="0"/>
              <a:t>Training in Chronic Stroke Patients: A Fuzzy Approximate Entropy Analysis</a:t>
            </a:r>
            <a:endParaRPr lang="zh-CN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2319AFC-269C-45B1-8836-0FBB7F088463}"/>
              </a:ext>
            </a:extLst>
          </p:cNvPr>
          <p:cNvSpPr/>
          <p:nvPr/>
        </p:nvSpPr>
        <p:spPr>
          <a:xfrm>
            <a:off x="6253201" y="1542996"/>
            <a:ext cx="5257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Verdana" panose="020B0604030504040204" pitchFamily="34" charset="0"/>
              </a:rPr>
              <a:t>Raymond Kai-</a:t>
            </a:r>
            <a:r>
              <a:rPr lang="en-US" altLang="zh-CN" dirty="0" err="1">
                <a:latin typeface="Verdana" panose="020B0604030504040204" pitchFamily="34" charset="0"/>
              </a:rPr>
              <a:t>yu</a:t>
            </a:r>
            <a:r>
              <a:rPr lang="en-US" altLang="zh-CN" dirty="0">
                <a:latin typeface="Verdana" panose="020B0604030504040204" pitchFamily="34" charset="0"/>
              </a:rPr>
              <a:t> Tong,</a:t>
            </a:r>
            <a:r>
              <a:rPr lang="zh-CN" altLang="en-US" dirty="0">
                <a:latin typeface="Verdana" panose="020B0604030504040204" pitchFamily="34" charset="0"/>
              </a:rPr>
              <a:t> 香港中文大学</a:t>
            </a:r>
            <a:r>
              <a:rPr lang="en-US" altLang="zh-CN" dirty="0">
                <a:latin typeface="Verdana" panose="020B0604030504040204" pitchFamily="34" charset="0"/>
              </a:rPr>
              <a:t>,2017.9</a:t>
            </a:r>
            <a:endParaRPr lang="zh-CN" altLang="en-US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720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EF8BC2-5E8C-436E-A257-1D16A2B5E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200" dirty="0"/>
              <a:t>Combined </a:t>
            </a:r>
            <a:r>
              <a:rPr lang="en-US" altLang="zh-CN" sz="3200" dirty="0">
                <a:solidFill>
                  <a:schemeClr val="accent2"/>
                </a:solidFill>
              </a:rPr>
              <a:t>Action Observation</a:t>
            </a:r>
            <a:r>
              <a:rPr lang="en-US" altLang="zh-CN" sz="3200" dirty="0"/>
              <a:t> and Motor Imagery Neurofeedback for Modulation of Brain Activity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4C88F8-26E8-4D63-8BED-55881EF177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32477" cy="4351338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结合动作观察</a:t>
            </a:r>
            <a:r>
              <a:rPr lang="en-US" altLang="zh-CN" sz="2400" dirty="0"/>
              <a:t>Action Observation</a:t>
            </a:r>
            <a:r>
              <a:rPr lang="zh-CN" altLang="en-US" sz="2400" dirty="0"/>
              <a:t>和运动想象</a:t>
            </a:r>
            <a:r>
              <a:rPr lang="en-US" altLang="zh-CN" sz="2400" dirty="0"/>
              <a:t>MI</a:t>
            </a:r>
            <a:r>
              <a:rPr lang="zh-CN" altLang="en-US" sz="2400" dirty="0"/>
              <a:t>的神经反馈对大脑活动的调节</a:t>
            </a:r>
          </a:p>
          <a:p>
            <a:r>
              <a:rPr lang="zh-CN" altLang="en-US" sz="2400" dirty="0"/>
              <a:t>想象模仿</a:t>
            </a:r>
            <a:r>
              <a:rPr lang="en-US" altLang="zh-CN" sz="2400" dirty="0"/>
              <a:t>imagined imitation (II)</a:t>
            </a:r>
          </a:p>
          <a:p>
            <a:r>
              <a:rPr lang="zh-CN" altLang="en-US" sz="2400" dirty="0"/>
              <a:t>观察一个运动任务同时想象自己正在执行这个动作</a:t>
            </a:r>
          </a:p>
          <a:p>
            <a:r>
              <a:rPr lang="zh-CN" altLang="en-US" sz="2400" dirty="0"/>
              <a:t>神经反馈</a:t>
            </a:r>
            <a:r>
              <a:rPr lang="en-US" altLang="zh-CN" sz="2400" dirty="0"/>
              <a:t>neurofeedback (NFB) </a:t>
            </a:r>
          </a:p>
          <a:p>
            <a:r>
              <a:rPr lang="zh-CN" altLang="en-US" sz="2400" dirty="0"/>
              <a:t>单边握手</a:t>
            </a:r>
            <a:r>
              <a:rPr lang="en-US" altLang="zh-CN" sz="2400" dirty="0"/>
              <a:t>II-NFB-&gt;MI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466C9CD-8AF4-493C-A4A5-B6F02D4F7EF7}"/>
              </a:ext>
            </a:extLst>
          </p:cNvPr>
          <p:cNvSpPr/>
          <p:nvPr/>
        </p:nvSpPr>
        <p:spPr>
          <a:xfrm>
            <a:off x="5257800" y="138882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Verdana" panose="020B0604030504040204" pitchFamily="34" charset="0"/>
              </a:rPr>
              <a:t>加拿大</a:t>
            </a:r>
            <a:r>
              <a:rPr lang="en-US" altLang="zh-CN" dirty="0">
                <a:latin typeface="Verdana" panose="020B0604030504040204" pitchFamily="34" charset="0"/>
              </a:rPr>
              <a:t>, </a:t>
            </a:r>
            <a:r>
              <a:rPr lang="en-US" altLang="zh-CN" dirty="0" err="1">
                <a:latin typeface="Verdana" panose="020B0604030504040204" pitchFamily="34" charset="0"/>
              </a:rPr>
              <a:t>Boe</a:t>
            </a:r>
            <a:r>
              <a:rPr lang="en-US" altLang="zh-CN" dirty="0">
                <a:latin typeface="Verdana" panose="020B0604030504040204" pitchFamily="34" charset="0"/>
              </a:rPr>
              <a:t> Shaun G, Dalhousie University, 2017.1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4D25FEB-A92B-4457-A9C4-7ABCEC735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9638" y="3108448"/>
            <a:ext cx="5864162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706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997F2D-5EF8-4D9A-A455-30B1279F1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200" dirty="0"/>
              <a:t>Feeling of Bodily Congruence to Visual Stimuli Improves Motor Imagery Based Brain-Computer Interface Control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E72658-4CAD-434A-BD76-78804DC32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199183" cy="4351338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身体一致性的视觉反馈提高</a:t>
            </a:r>
            <a:r>
              <a:rPr lang="en-US" altLang="zh-CN" sz="2400" dirty="0"/>
              <a:t>MI-BCI</a:t>
            </a:r>
            <a:r>
              <a:rPr lang="zh-CN" altLang="en-US" sz="2400" dirty="0"/>
              <a:t>性能</a:t>
            </a:r>
            <a:endParaRPr lang="en-US" altLang="zh-CN" sz="2400" dirty="0"/>
          </a:p>
          <a:p>
            <a:r>
              <a:rPr lang="zh-CN" altLang="en-US" sz="2400" dirty="0"/>
              <a:t>三种视觉反馈对象：抽象→现实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9BADAEF-90B6-4DE7-BF36-BD35A6ECB5F5}"/>
              </a:ext>
            </a:extLst>
          </p:cNvPr>
          <p:cNvSpPr/>
          <p:nvPr/>
        </p:nvSpPr>
        <p:spPr>
          <a:xfrm>
            <a:off x="6353908" y="1456293"/>
            <a:ext cx="51991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Verdana" panose="020B0604030504040204" pitchFamily="34" charset="0"/>
              </a:rPr>
              <a:t>日本</a:t>
            </a:r>
            <a:r>
              <a:rPr lang="en-US" altLang="zh-CN" dirty="0">
                <a:latin typeface="Verdana" panose="020B0604030504040204" pitchFamily="34" charset="0"/>
              </a:rPr>
              <a:t>,</a:t>
            </a:r>
            <a:r>
              <a:rPr lang="zh-CN" altLang="en-US" dirty="0">
                <a:latin typeface="Verdana" panose="020B0604030504040204" pitchFamily="34" charset="0"/>
              </a:rPr>
              <a:t> </a:t>
            </a:r>
            <a:r>
              <a:rPr lang="en-US" altLang="zh-CN" dirty="0" err="1">
                <a:latin typeface="Verdana" panose="020B0604030504040204" pitchFamily="34" charset="0"/>
              </a:rPr>
              <a:t>Ushiba</a:t>
            </a:r>
            <a:r>
              <a:rPr lang="en-US" altLang="zh-CN" dirty="0">
                <a:latin typeface="Verdana" panose="020B0604030504040204" pitchFamily="34" charset="0"/>
              </a:rPr>
              <a:t> Junichi,</a:t>
            </a:r>
            <a:r>
              <a:rPr lang="zh-CN" altLang="en-US" dirty="0">
                <a:latin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</a:rPr>
              <a:t>Keio University, 2017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A97340B-3959-481B-A68B-3570207FC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909" y="1825625"/>
            <a:ext cx="4102462" cy="260573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FE10BF50-EDA2-4F77-88BC-D6152A38F1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5136" y="3027423"/>
            <a:ext cx="3836133" cy="328447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1E7C2A9-8EE3-4204-885A-266A5AC895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6889" y="4463128"/>
            <a:ext cx="4689482" cy="1877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8290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10126-A74E-4401-884E-657CEAB4C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Digital Mirror Box: An interactive hand-motor BMI rehabilitation tool for stroke patients</a:t>
            </a:r>
            <a:endParaRPr lang="zh-CN" altLang="en-US" sz="32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42EC2DD-67B6-427E-ABB2-04E94D7550B7}"/>
              </a:ext>
            </a:extLst>
          </p:cNvPr>
          <p:cNvSpPr/>
          <p:nvPr/>
        </p:nvSpPr>
        <p:spPr>
          <a:xfrm>
            <a:off x="6881446" y="1388825"/>
            <a:ext cx="46892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Verdana" panose="020B0604030504040204" pitchFamily="34" charset="0"/>
              </a:rPr>
              <a:t>日本</a:t>
            </a:r>
            <a:r>
              <a:rPr lang="en-US" altLang="zh-CN" dirty="0">
                <a:latin typeface="Verdana" panose="020B0604030504040204" pitchFamily="34" charset="0"/>
              </a:rPr>
              <a:t>, Ono Y , Meiji University, 2016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44BDE69-5C95-4625-8540-8A2C17BB0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90688"/>
            <a:ext cx="5527402" cy="321621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6F7D16E-E2F5-47B5-9EF9-BB16D3154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6204" y="3298795"/>
            <a:ext cx="6264519" cy="322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5921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C6BD11-CD5B-49E1-8AF0-E94854158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200" dirty="0"/>
              <a:t>Graded motor imagery for patients with stroke: a non-randomized controlled trial of a new approach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9C9505-CEE4-4D84-8C12-592C78B227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802815" cy="4803775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/>
              <a:t>分级运动想象</a:t>
            </a:r>
            <a:r>
              <a:rPr lang="en-US" altLang="zh-CN" sz="2400" dirty="0"/>
              <a:t>(Graded Motor Imagery, GMI)</a:t>
            </a:r>
          </a:p>
          <a:p>
            <a:pPr lvl="1"/>
            <a:r>
              <a:rPr lang="zh-CN" altLang="en-US" sz="2000" dirty="0"/>
              <a:t>隐式</a:t>
            </a:r>
            <a:r>
              <a:rPr lang="en-US" altLang="zh-CN" sz="2000" dirty="0"/>
              <a:t>MI(implicit motor imagery, IMI)</a:t>
            </a:r>
          </a:p>
          <a:p>
            <a:pPr lvl="1"/>
            <a:r>
              <a:rPr lang="zh-CN" altLang="en-US" sz="2000" dirty="0"/>
              <a:t>显式</a:t>
            </a:r>
            <a:r>
              <a:rPr lang="en-US" altLang="zh-CN" sz="2000" dirty="0"/>
              <a:t>MI(explicit motor imagery, EMI = MI)</a:t>
            </a:r>
          </a:p>
          <a:p>
            <a:pPr lvl="1"/>
            <a:r>
              <a:rPr lang="zh-CN" altLang="en-US" sz="2000" dirty="0"/>
              <a:t>镜像治疗</a:t>
            </a:r>
            <a:r>
              <a:rPr lang="en-US" altLang="zh-CN" sz="2000" dirty="0"/>
              <a:t>(mirror therapy, MT)</a:t>
            </a:r>
          </a:p>
          <a:p>
            <a:r>
              <a:rPr lang="zh-CN" altLang="en-US" sz="2400" dirty="0"/>
              <a:t>在时间和难度上增加复杂度，从而反映皮层网络的分级激活</a:t>
            </a:r>
          </a:p>
          <a:p>
            <a:r>
              <a:rPr lang="en-US" altLang="zh-CN" sz="2400" dirty="0"/>
              <a:t>IMI-&gt;EMI-&gt;MT</a:t>
            </a:r>
          </a:p>
          <a:p>
            <a:r>
              <a:rPr lang="en-US" altLang="zh-CN" sz="2400" dirty="0"/>
              <a:t>IMI</a:t>
            </a:r>
            <a:r>
              <a:rPr lang="zh-CN" altLang="en-US" sz="2400" dirty="0"/>
              <a:t>：特定形式的</a:t>
            </a:r>
            <a:r>
              <a:rPr lang="en-US" altLang="zh-CN" sz="2400" dirty="0"/>
              <a:t>MI</a:t>
            </a:r>
            <a:r>
              <a:rPr lang="zh-CN" altLang="en-US" sz="2400" dirty="0"/>
              <a:t>，例如对图片中手</a:t>
            </a:r>
            <a:r>
              <a:rPr lang="en-US" altLang="zh-CN" sz="2400" dirty="0"/>
              <a:t>(</a:t>
            </a:r>
            <a:r>
              <a:rPr lang="zh-CN" altLang="en-US" sz="2400" dirty="0"/>
              <a:t>脚</a:t>
            </a:r>
            <a:r>
              <a:rPr lang="en-US" altLang="zh-CN" sz="2400" dirty="0"/>
              <a:t>)</a:t>
            </a:r>
            <a:r>
              <a:rPr lang="zh-CN" altLang="en-US" sz="2400" dirty="0"/>
              <a:t>的左</a:t>
            </a:r>
            <a:r>
              <a:rPr lang="en-US" altLang="zh-CN" sz="2400" dirty="0"/>
              <a:t>/</a:t>
            </a:r>
            <a:r>
              <a:rPr lang="zh-CN" altLang="en-US" sz="2400" dirty="0"/>
              <a:t>右判断，包括调整自己的肢体以匹配图片中的姿势。研究显示，</a:t>
            </a:r>
            <a:r>
              <a:rPr lang="en-US" altLang="zh-CN" sz="2400" dirty="0"/>
              <a:t>IMI</a:t>
            </a:r>
            <a:r>
              <a:rPr lang="zh-CN" altLang="en-US" sz="2400" dirty="0"/>
              <a:t>与</a:t>
            </a:r>
            <a:r>
              <a:rPr lang="en-US" altLang="zh-CN" sz="2400" dirty="0"/>
              <a:t>EMI</a:t>
            </a:r>
            <a:r>
              <a:rPr lang="zh-CN" altLang="en-US" sz="2400" dirty="0"/>
              <a:t>的</a:t>
            </a:r>
            <a:r>
              <a:rPr lang="en-US" altLang="zh-CN" sz="2400" dirty="0"/>
              <a:t>EEG</a:t>
            </a:r>
            <a:r>
              <a:rPr lang="zh-CN" altLang="en-US" sz="2400" dirty="0"/>
              <a:t>图像在躯体感觉皮层中有相似的空间和时间频率的激活。</a:t>
            </a:r>
          </a:p>
          <a:p>
            <a:r>
              <a:rPr lang="en-US" altLang="zh-CN" sz="2400" dirty="0"/>
              <a:t>EMI</a:t>
            </a:r>
            <a:r>
              <a:rPr lang="zh-CN" altLang="en-US" sz="2400" dirty="0"/>
              <a:t>：精神练习</a:t>
            </a:r>
            <a:r>
              <a:rPr lang="en-US" altLang="zh-CN" sz="2400" dirty="0"/>
              <a:t>(mental practice)</a:t>
            </a:r>
            <a:r>
              <a:rPr lang="zh-CN" altLang="en-US" sz="2400" dirty="0"/>
              <a:t>，包括肩部弯曲，手指敲击，躯干弯曲，臀部外展和脚背弯曲。</a:t>
            </a:r>
          </a:p>
          <a:p>
            <a:r>
              <a:rPr lang="en-US" altLang="zh-CN" sz="2400" dirty="0"/>
              <a:t>MT</a:t>
            </a:r>
            <a:r>
              <a:rPr lang="zh-CN" altLang="en-US" sz="2400" dirty="0"/>
              <a:t>：此时</a:t>
            </a:r>
            <a:r>
              <a:rPr lang="en-US" altLang="zh-CN" sz="2400" dirty="0"/>
              <a:t>fMRI</a:t>
            </a:r>
            <a:r>
              <a:rPr lang="zh-CN" altLang="en-US" sz="2400" dirty="0"/>
              <a:t>显示广泛的大脑皮层活跃，可以通过观察镜子中反射的健侧肢体逐渐进行主动和功能性的运动。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A082CFE-F209-4458-9EF8-438ECC37C027}"/>
              </a:ext>
            </a:extLst>
          </p:cNvPr>
          <p:cNvSpPr/>
          <p:nvPr/>
        </p:nvSpPr>
        <p:spPr>
          <a:xfrm>
            <a:off x="4988169" y="1456292"/>
            <a:ext cx="72038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Verdana" panose="020B0604030504040204" pitchFamily="34" charset="0"/>
              </a:rPr>
              <a:t>意大利</a:t>
            </a:r>
            <a:r>
              <a:rPr lang="en-US" altLang="zh-CN" dirty="0">
                <a:latin typeface="Verdana" panose="020B0604030504040204" pitchFamily="34" charset="0"/>
              </a:rPr>
              <a:t>, </a:t>
            </a:r>
            <a:r>
              <a:rPr lang="en-US" altLang="zh-CN" dirty="0" err="1">
                <a:latin typeface="Verdana" panose="020B0604030504040204" pitchFamily="34" charset="0"/>
              </a:rPr>
              <a:t>Polli</a:t>
            </a:r>
            <a:r>
              <a:rPr lang="en-US" altLang="zh-CN" dirty="0">
                <a:latin typeface="Verdana" panose="020B0604030504040204" pitchFamily="34" charset="0"/>
              </a:rPr>
              <a:t> Andrea,</a:t>
            </a:r>
            <a:r>
              <a:rPr lang="zh-CN" altLang="en-US" dirty="0">
                <a:latin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</a:rPr>
              <a:t>IRCCS </a:t>
            </a:r>
            <a:r>
              <a:rPr lang="en-US" altLang="zh-CN" dirty="0" err="1">
                <a:latin typeface="Verdana" panose="020B0604030504040204" pitchFamily="34" charset="0"/>
              </a:rPr>
              <a:t>Ospedale</a:t>
            </a:r>
            <a:r>
              <a:rPr lang="en-US" altLang="zh-CN" dirty="0">
                <a:latin typeface="Verdana" panose="020B0604030504040204" pitchFamily="34" charset="0"/>
              </a:rPr>
              <a:t> San Camillo,  2017.2</a:t>
            </a:r>
          </a:p>
        </p:txBody>
      </p:sp>
    </p:spTree>
    <p:extLst>
      <p:ext uri="{BB962C8B-B14F-4D97-AF65-F5344CB8AC3E}">
        <p14:creationId xmlns:p14="http://schemas.microsoft.com/office/powerpoint/2010/main" val="1169835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343D5A6-93FC-4CA3-B91D-29308A8CE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443" y="35373"/>
            <a:ext cx="1072991" cy="107299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BDD6931-137F-4D98-B0FC-10EB0DF84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2800" dirty="0"/>
              <a:t>Use of Electroencephalography Brain-Computer Interface  Systems as a Rehabilitative Approach for Upper Limb Function  After a Stroke: A Systematic Review</a:t>
            </a:r>
            <a:endParaRPr lang="zh-CN" altLang="en-US" sz="28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E0E701-64D7-4754-B7CE-91A316327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12059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数据库：</a:t>
            </a:r>
            <a:r>
              <a:rPr lang="en-US" altLang="zh-CN" sz="2000" dirty="0"/>
              <a:t>PubMed, </a:t>
            </a:r>
            <a:r>
              <a:rPr lang="en-US" altLang="zh-CN" sz="2000" dirty="0" err="1"/>
              <a:t>PEDro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Embase</a:t>
            </a:r>
            <a:r>
              <a:rPr lang="en-US" altLang="zh-CN" sz="2000" dirty="0"/>
              <a:t>, Cumulative Index to Nursing and Allied Health, Web of Science, Cochrane Central Register of Controlled Trial </a:t>
            </a:r>
          </a:p>
          <a:p>
            <a:pPr>
              <a:lnSpc>
                <a:spcPct val="150000"/>
              </a:lnSpc>
            </a:pPr>
            <a:r>
              <a:rPr lang="zh-CN" altLang="en-US" sz="2000" dirty="0"/>
              <a:t>检索时间：</a:t>
            </a:r>
            <a:r>
              <a:rPr lang="en-US" altLang="zh-CN" sz="2000" dirty="0"/>
              <a:t>inception ~ 2015.9.30</a:t>
            </a:r>
            <a:br>
              <a:rPr lang="en-US" altLang="zh-CN" sz="2000" dirty="0"/>
            </a:br>
            <a:endParaRPr lang="zh-CN" altLang="en-US" sz="2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4ABCA05-27E2-4A5D-875D-1BAE8F2A185C}"/>
              </a:ext>
            </a:extLst>
          </p:cNvPr>
          <p:cNvSpPr txBox="1"/>
          <p:nvPr/>
        </p:nvSpPr>
        <p:spPr>
          <a:xfrm>
            <a:off x="5941741" y="1445506"/>
            <a:ext cx="54120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/>
              <a:t>Esther Monge-Pereira,</a:t>
            </a:r>
            <a:r>
              <a:rPr lang="zh-CN" altLang="en-US" sz="1600" dirty="0"/>
              <a:t> 西班牙</a:t>
            </a:r>
            <a:r>
              <a:rPr lang="en-US" altLang="zh-CN" sz="1600" dirty="0"/>
              <a:t>, Universidad Rey Juan Carlos</a:t>
            </a:r>
            <a:endParaRPr lang="zh-CN" altLang="en-US" sz="16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529FB3D-DFE3-4AAD-B7F0-AB1E7DB85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20440"/>
            <a:ext cx="4905375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222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64ECFA-FD66-471D-A224-745628E45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3200" dirty="0"/>
              <a:t>Investigating the impact of feedback update interval on the efficacy of restorative brain-computer interfaces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4FA7A5-F604-4732-8099-EB2475D6C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8944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反馈间隔对康复</a:t>
            </a:r>
            <a:r>
              <a:rPr lang="en-US" altLang="zh-CN" sz="2400" dirty="0"/>
              <a:t>BCI</a:t>
            </a:r>
            <a:r>
              <a:rPr lang="zh-CN" altLang="en-US" sz="2400" dirty="0"/>
              <a:t>性能的影响</a:t>
            </a:r>
          </a:p>
          <a:p>
            <a:r>
              <a:rPr lang="zh-CN" altLang="en-US" sz="2400" dirty="0"/>
              <a:t>康复</a:t>
            </a:r>
            <a:r>
              <a:rPr lang="en-US" altLang="zh-CN" sz="2400" dirty="0"/>
              <a:t>BCI</a:t>
            </a:r>
            <a:r>
              <a:rPr lang="zh-CN" altLang="en-US" sz="2400" dirty="0"/>
              <a:t>通过感觉反馈奖励</a:t>
            </a:r>
            <a:r>
              <a:rPr lang="en-US" altLang="zh-CN" sz="2400" dirty="0"/>
              <a:t>MI</a:t>
            </a:r>
            <a:r>
              <a:rPr lang="zh-CN" altLang="en-US" sz="2400" dirty="0"/>
              <a:t>，使感觉运动回路闭环。有证据表明，感觉反馈可以抑制运动皮层。</a:t>
            </a:r>
          </a:p>
          <a:p>
            <a:r>
              <a:rPr lang="zh-CN" altLang="en-US" sz="2400" dirty="0"/>
              <a:t>反馈更新间隔</a:t>
            </a:r>
            <a:r>
              <a:rPr lang="en-US" altLang="zh-CN" sz="2400" dirty="0"/>
              <a:t>feedback update interval, FUI</a:t>
            </a:r>
          </a:p>
          <a:p>
            <a:r>
              <a:rPr lang="zh-CN" altLang="en-US" sz="2400" dirty="0"/>
              <a:t>在</a:t>
            </a:r>
            <a:r>
              <a:rPr lang="en-US" altLang="zh-CN" sz="2400" dirty="0"/>
              <a:t>MI</a:t>
            </a:r>
            <a:r>
              <a:rPr lang="zh-CN" altLang="en-US" sz="2400" dirty="0"/>
              <a:t>中，提供周期性的感觉反馈，如手指弯曲</a:t>
            </a:r>
            <a:r>
              <a:rPr lang="en-US" altLang="zh-CN" sz="2400" dirty="0"/>
              <a:t>/</a:t>
            </a:r>
            <a:r>
              <a:rPr lang="zh-CN" altLang="en-US" sz="2400" dirty="0"/>
              <a:t>伸展，会导致反复传入感觉信号，从而激活感觉皮层，抑制运动皮层，从而增强运动皮层可塑性。</a:t>
            </a:r>
          </a:p>
          <a:p>
            <a:r>
              <a:rPr lang="zh-CN" altLang="en-US" sz="2400" dirty="0"/>
              <a:t>本文假设，在康复</a:t>
            </a:r>
            <a:r>
              <a:rPr lang="en-US" altLang="zh-CN" sz="2400" dirty="0"/>
              <a:t>BCI</a:t>
            </a:r>
            <a:r>
              <a:rPr lang="zh-CN" altLang="en-US" sz="2400" dirty="0"/>
              <a:t>中缩短</a:t>
            </a:r>
            <a:r>
              <a:rPr lang="en-US" altLang="zh-CN" sz="2400" dirty="0"/>
              <a:t>FUI</a:t>
            </a:r>
            <a:r>
              <a:rPr lang="zh-CN" altLang="en-US" sz="2400" dirty="0"/>
              <a:t>，提供感觉反馈，可以为中风后的神经可塑性改善环境。</a:t>
            </a:r>
          </a:p>
          <a:p>
            <a:r>
              <a:rPr lang="zh-CN" altLang="en-US" sz="2400" dirty="0"/>
              <a:t>本体感受反馈</a:t>
            </a:r>
            <a:r>
              <a:rPr lang="en-US" altLang="zh-CN" sz="2400" dirty="0"/>
              <a:t>proprioceptive feedback</a:t>
            </a:r>
          </a:p>
          <a:p>
            <a:pPr marL="457200" lvl="1" indent="0">
              <a:buNone/>
            </a:pPr>
            <a:r>
              <a:rPr lang="zh-CN" altLang="en-US" sz="2000" dirty="0"/>
              <a:t>例如机械振动或电刺激传达反馈</a:t>
            </a:r>
          </a:p>
          <a:p>
            <a:r>
              <a:rPr lang="zh-CN" altLang="en-US" sz="2400" dirty="0"/>
              <a:t>本文反馈采用马达驱动被动伸展四根手指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941CABC-5640-417C-90C5-470DACE6FD1F}"/>
              </a:ext>
            </a:extLst>
          </p:cNvPr>
          <p:cNvSpPr/>
          <p:nvPr/>
        </p:nvSpPr>
        <p:spPr>
          <a:xfrm>
            <a:off x="5562599" y="1388825"/>
            <a:ext cx="64125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Verdana" panose="020B0604030504040204" pitchFamily="34" charset="0"/>
              </a:rPr>
              <a:t>澳大利亚</a:t>
            </a:r>
            <a:r>
              <a:rPr lang="en-US" altLang="zh-CN" dirty="0" err="1">
                <a:latin typeface="Verdana" panose="020B0604030504040204" pitchFamily="34" charset="0"/>
              </a:rPr>
              <a:t>Darvishi</a:t>
            </a:r>
            <a:r>
              <a:rPr lang="en-US" altLang="zh-CN" dirty="0">
                <a:latin typeface="Verdana" panose="020B0604030504040204" pitchFamily="34" charset="0"/>
              </a:rPr>
              <a:t>, Sam,</a:t>
            </a:r>
            <a:r>
              <a:rPr lang="zh-CN" altLang="en-US" dirty="0">
                <a:latin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</a:rPr>
              <a:t>University of Adelaide, 2017.7</a:t>
            </a:r>
          </a:p>
        </p:txBody>
      </p:sp>
    </p:spTree>
    <p:extLst>
      <p:ext uri="{BB962C8B-B14F-4D97-AF65-F5344CB8AC3E}">
        <p14:creationId xmlns:p14="http://schemas.microsoft.com/office/powerpoint/2010/main" val="2270168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CAD0B1BE-B0EC-47FB-8104-68334EF26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Investigating the impact of feedback update interval on the efficacy of restorative brain-computer interfaces</a:t>
            </a:r>
            <a:endParaRPr lang="zh-CN" altLang="en-US" sz="32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31060D2-E419-4EE8-80D7-AB3F42829BCB}"/>
              </a:ext>
            </a:extLst>
          </p:cNvPr>
          <p:cNvSpPr/>
          <p:nvPr/>
        </p:nvSpPr>
        <p:spPr>
          <a:xfrm>
            <a:off x="5562599" y="1388825"/>
            <a:ext cx="641252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Verdana" panose="020B0604030504040204" pitchFamily="34" charset="0"/>
              </a:rPr>
              <a:t>澳大利亚</a:t>
            </a:r>
            <a:r>
              <a:rPr lang="en-US" altLang="zh-CN" dirty="0" err="1">
                <a:latin typeface="Verdana" panose="020B0604030504040204" pitchFamily="34" charset="0"/>
              </a:rPr>
              <a:t>Darvishi</a:t>
            </a:r>
            <a:r>
              <a:rPr lang="en-US" altLang="zh-CN" dirty="0">
                <a:latin typeface="Verdana" panose="020B0604030504040204" pitchFamily="34" charset="0"/>
              </a:rPr>
              <a:t>, Sam,</a:t>
            </a:r>
            <a:r>
              <a:rPr lang="zh-CN" altLang="en-US" dirty="0">
                <a:latin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</a:rPr>
              <a:t>University of Adelaide, 2017.7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727AF7D-61E4-4D96-B1DA-82D2D01EB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43" y="2005501"/>
            <a:ext cx="5332556" cy="44217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4C483EA-B970-40B4-91BF-C48C4E366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277" y="3663612"/>
            <a:ext cx="7001048" cy="261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0764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62D5F3-AC8C-4E9A-A5B4-304562F44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Motor Imagery Impairment in </a:t>
            </a:r>
            <a:r>
              <a:rPr lang="en-US" altLang="zh-CN" sz="3200" dirty="0" err="1"/>
              <a:t>Postacute</a:t>
            </a:r>
            <a:r>
              <a:rPr lang="en-US" altLang="zh-CN" sz="3200" dirty="0"/>
              <a:t> Stroke Patients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FC7FD4-6CEC-46BC-A46D-41A32088D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38944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三个</a:t>
            </a:r>
            <a:r>
              <a:rPr lang="en-US" altLang="zh-CN" sz="2400" dirty="0"/>
              <a:t>MI</a:t>
            </a:r>
            <a:r>
              <a:rPr lang="zh-CN" altLang="en-US" sz="2400" dirty="0"/>
              <a:t>任务</a:t>
            </a:r>
          </a:p>
          <a:p>
            <a:pPr marL="457200" lvl="1" indent="0">
              <a:buNone/>
            </a:pPr>
            <a:r>
              <a:rPr lang="en-US" altLang="zh-CN" sz="2000" dirty="0"/>
              <a:t>1.</a:t>
            </a:r>
            <a:r>
              <a:rPr lang="zh-CN" altLang="en-US" sz="2000" dirty="0"/>
              <a:t>心理测时法</a:t>
            </a:r>
            <a:r>
              <a:rPr lang="en-US" altLang="zh-CN" sz="2000" dirty="0"/>
              <a:t>mental chronometry(</a:t>
            </a:r>
            <a:r>
              <a:rPr lang="zh-CN" altLang="en-US" sz="2000" dirty="0"/>
              <a:t>反应时间</a:t>
            </a:r>
            <a:r>
              <a:rPr lang="en-US" altLang="zh-CN" sz="2000" dirty="0"/>
              <a:t>)</a:t>
            </a:r>
          </a:p>
          <a:p>
            <a:pPr marL="457200" lvl="1" indent="0">
              <a:buNone/>
            </a:pPr>
            <a:r>
              <a:rPr lang="en-US" altLang="zh-CN" sz="2000" dirty="0"/>
              <a:t>2.</a:t>
            </a:r>
            <a:r>
              <a:rPr lang="zh-CN" altLang="en-US" sz="2000" dirty="0"/>
              <a:t>心理旋转</a:t>
            </a:r>
            <a:r>
              <a:rPr lang="en-US" altLang="zh-CN" sz="2000" dirty="0"/>
              <a:t>mental rotation</a:t>
            </a:r>
          </a:p>
          <a:p>
            <a:pPr marL="457200" lvl="1" indent="0">
              <a:buNone/>
            </a:pPr>
            <a:r>
              <a:rPr lang="en-US" altLang="zh-CN" sz="2000" dirty="0"/>
              <a:t>3.</a:t>
            </a:r>
            <a:r>
              <a:rPr lang="zh-CN" altLang="en-US" sz="2000" dirty="0"/>
              <a:t>基于</a:t>
            </a:r>
            <a:r>
              <a:rPr lang="en-US" altLang="zh-CN" sz="2000" dirty="0"/>
              <a:t>EEG</a:t>
            </a:r>
            <a:r>
              <a:rPr lang="zh-CN" altLang="en-US" sz="2000" dirty="0"/>
              <a:t>神经反馈</a:t>
            </a:r>
            <a:r>
              <a:rPr lang="en-US" altLang="zh-CN" sz="2000" dirty="0"/>
              <a:t>neurofeedback</a:t>
            </a:r>
          </a:p>
          <a:p>
            <a:r>
              <a:rPr lang="zh-CN" altLang="en-US" sz="2400" dirty="0"/>
              <a:t>哪个</a:t>
            </a:r>
            <a:r>
              <a:rPr lang="en-US" altLang="zh-CN" sz="2400" dirty="0"/>
              <a:t>MI</a:t>
            </a:r>
            <a:r>
              <a:rPr lang="zh-CN" altLang="en-US" sz="2400" dirty="0"/>
              <a:t>任务表明中风患者的损伤</a:t>
            </a:r>
            <a:r>
              <a:rPr lang="en-US" altLang="zh-CN" sz="2400" dirty="0"/>
              <a:t>?</a:t>
            </a:r>
            <a:r>
              <a:rPr lang="zh-CN" altLang="en-US" sz="2400" dirty="0"/>
              <a:t>损伤是否受限于患侧</a:t>
            </a:r>
            <a:r>
              <a:rPr lang="en-US" altLang="zh-CN" sz="2400" dirty="0"/>
              <a:t>?</a:t>
            </a:r>
          </a:p>
          <a:p>
            <a:r>
              <a:rPr lang="en-US" altLang="zh-CN" sz="2400" dirty="0"/>
              <a:t>MI</a:t>
            </a:r>
            <a:r>
              <a:rPr lang="zh-CN" altLang="en-US" sz="2400" dirty="0"/>
              <a:t>损伤与感觉缺失或麻痹严重性是否有关</a:t>
            </a:r>
            <a:r>
              <a:rPr lang="en-US" altLang="zh-CN" sz="2400" dirty="0"/>
              <a:t>?</a:t>
            </a:r>
          </a:p>
          <a:p>
            <a:r>
              <a:rPr lang="zh-CN" altLang="en-US" sz="2400" dirty="0"/>
              <a:t>不同</a:t>
            </a:r>
            <a:r>
              <a:rPr lang="en-US" altLang="zh-CN" sz="2400" dirty="0"/>
              <a:t>MI</a:t>
            </a:r>
            <a:r>
              <a:rPr lang="zh-CN" altLang="en-US" sz="2400" dirty="0"/>
              <a:t>任务的结果收敛吗</a:t>
            </a:r>
            <a:r>
              <a:rPr lang="en-US" altLang="zh-CN" sz="2400" dirty="0"/>
              <a:t>?</a:t>
            </a:r>
          </a:p>
          <a:p>
            <a:r>
              <a:rPr lang="en-US" altLang="zh-CN" sz="2400" dirty="0"/>
              <a:t>——</a:t>
            </a:r>
            <a:r>
              <a:rPr lang="zh-CN" altLang="en-US" sz="2400" dirty="0"/>
              <a:t>只有心理测时法和</a:t>
            </a:r>
            <a:r>
              <a:rPr lang="en-US" altLang="zh-CN" sz="2400" dirty="0"/>
              <a:t>EEG</a:t>
            </a:r>
            <a:r>
              <a:rPr lang="zh-CN" altLang="en-US" sz="2400" dirty="0"/>
              <a:t>分析与患侧有关，敏感性丧失导致了心理旋转任务的性能下降。虽然中风导致</a:t>
            </a:r>
            <a:r>
              <a:rPr lang="en-US" altLang="zh-CN" sz="2400" dirty="0"/>
              <a:t>MI</a:t>
            </a:r>
            <a:r>
              <a:rPr lang="zh-CN" altLang="en-US" sz="2400" dirty="0"/>
              <a:t>受损，大多数病人保留基于</a:t>
            </a:r>
            <a:r>
              <a:rPr lang="en-US" altLang="zh-CN" sz="2400" dirty="0"/>
              <a:t>MI-EEG</a:t>
            </a:r>
            <a:r>
              <a:rPr lang="zh-CN" altLang="en-US" sz="2400" dirty="0"/>
              <a:t>的神经反馈。</a:t>
            </a:r>
          </a:p>
          <a:p>
            <a:r>
              <a:rPr lang="en-US" altLang="zh-CN" sz="2400" dirty="0"/>
              <a:t>——</a:t>
            </a:r>
            <a:r>
              <a:rPr lang="zh-CN" altLang="en-US" sz="2400" dirty="0"/>
              <a:t>不同的</a:t>
            </a:r>
            <a:r>
              <a:rPr lang="en-US" altLang="zh-CN" sz="2400" dirty="0"/>
              <a:t>MI</a:t>
            </a:r>
            <a:r>
              <a:rPr lang="zh-CN" altLang="en-US" sz="2400" dirty="0"/>
              <a:t>之间没有相关性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1B87C5F-74E4-4161-A26B-9F31F91505BC}"/>
              </a:ext>
            </a:extLst>
          </p:cNvPr>
          <p:cNvSpPr/>
          <p:nvPr/>
        </p:nvSpPr>
        <p:spPr>
          <a:xfrm>
            <a:off x="4009292" y="1367522"/>
            <a:ext cx="81827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Verdana" panose="020B0604030504040204" pitchFamily="34" charset="0"/>
              </a:rPr>
              <a:t>德国</a:t>
            </a:r>
            <a:r>
              <a:rPr lang="en-US" altLang="zh-CN" dirty="0">
                <a:latin typeface="Verdana" panose="020B0604030504040204" pitchFamily="34" charset="0"/>
              </a:rPr>
              <a:t>, Braun </a:t>
            </a:r>
            <a:r>
              <a:rPr lang="en-US" altLang="zh-CN" dirty="0" err="1">
                <a:latin typeface="Verdana" panose="020B0604030504040204" pitchFamily="34" charset="0"/>
              </a:rPr>
              <a:t>Niclas</a:t>
            </a:r>
            <a:r>
              <a:rPr lang="en-US" altLang="zh-CN" dirty="0">
                <a:latin typeface="Verdana" panose="020B0604030504040204" pitchFamily="34" charset="0"/>
              </a:rPr>
              <a:t>, Carl von Ossietzky </a:t>
            </a:r>
            <a:r>
              <a:rPr lang="en-US" altLang="zh-CN" dirty="0" err="1">
                <a:latin typeface="Verdana" panose="020B0604030504040204" pitchFamily="34" charset="0"/>
              </a:rPr>
              <a:t>Universitat</a:t>
            </a:r>
            <a:r>
              <a:rPr lang="en-US" altLang="zh-CN" dirty="0">
                <a:latin typeface="Verdana" panose="020B0604030504040204" pitchFamily="34" charset="0"/>
              </a:rPr>
              <a:t> Oldenburg,</a:t>
            </a:r>
            <a:r>
              <a:rPr lang="zh-CN" altLang="en-US" dirty="0">
                <a:latin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</a:rPr>
              <a:t>2017.3</a:t>
            </a:r>
          </a:p>
        </p:txBody>
      </p:sp>
    </p:spTree>
    <p:extLst>
      <p:ext uri="{BB962C8B-B14F-4D97-AF65-F5344CB8AC3E}">
        <p14:creationId xmlns:p14="http://schemas.microsoft.com/office/powerpoint/2010/main" val="22531935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033747-258F-49A7-83F1-75672156E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373850" cy="4351338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zh-CN" altLang="en-US" sz="2400" dirty="0"/>
              <a:t>心理测时法</a:t>
            </a:r>
            <a:endParaRPr lang="en-US" altLang="zh-CN" sz="2400" dirty="0"/>
          </a:p>
          <a:p>
            <a:pPr marL="0" indent="0" algn="r">
              <a:buNone/>
            </a:pPr>
            <a:endParaRPr lang="en-US" altLang="zh-CN" sz="2400" dirty="0"/>
          </a:p>
          <a:p>
            <a:pPr marL="0" indent="0" algn="r">
              <a:buNone/>
            </a:pPr>
            <a:endParaRPr lang="en-US" altLang="zh-CN" sz="2400" dirty="0"/>
          </a:p>
          <a:p>
            <a:pPr marL="0" indent="0" algn="r">
              <a:buNone/>
            </a:pPr>
            <a:endParaRPr lang="en-US" altLang="zh-CN" sz="2400" dirty="0"/>
          </a:p>
          <a:p>
            <a:pPr marL="0" indent="0" algn="r">
              <a:buNone/>
            </a:pPr>
            <a:r>
              <a:rPr lang="zh-CN" altLang="en-US" sz="2400" dirty="0"/>
              <a:t>基于</a:t>
            </a:r>
            <a:r>
              <a:rPr lang="en-US" altLang="zh-CN" sz="2400" dirty="0"/>
              <a:t>EEG</a:t>
            </a:r>
            <a:r>
              <a:rPr lang="zh-CN" altLang="en-US" sz="2400" dirty="0"/>
              <a:t>神经反馈</a:t>
            </a:r>
          </a:p>
          <a:p>
            <a:pPr marL="0" indent="0" algn="r">
              <a:buNone/>
            </a:pPr>
            <a:endParaRPr lang="en-US" altLang="zh-CN" sz="2400" dirty="0"/>
          </a:p>
          <a:p>
            <a:pPr marL="0" indent="0" algn="r">
              <a:buNone/>
            </a:pPr>
            <a:endParaRPr lang="en-US" altLang="zh-CN" sz="2400" dirty="0"/>
          </a:p>
          <a:p>
            <a:pPr marL="0" indent="0" algn="r">
              <a:buNone/>
            </a:pPr>
            <a:endParaRPr lang="en-US" altLang="zh-CN" sz="2400" dirty="0"/>
          </a:p>
          <a:p>
            <a:pPr marL="0" indent="0" algn="r">
              <a:buNone/>
            </a:pPr>
            <a:r>
              <a:rPr lang="zh-CN" altLang="en-US" sz="2400" dirty="0"/>
              <a:t>心理旋转</a:t>
            </a:r>
            <a:endParaRPr lang="en-US" altLang="zh-CN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59F1884-8527-4688-ABD1-242C3DBE5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2050" y="1743442"/>
            <a:ext cx="6057366" cy="4760233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668F0B3B-FBE5-4CAD-8346-DA03E915C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Motor Imagery Impairment in </a:t>
            </a:r>
            <a:r>
              <a:rPr lang="en-US" altLang="zh-CN" sz="3200" dirty="0" err="1"/>
              <a:t>Postacute</a:t>
            </a:r>
            <a:r>
              <a:rPr lang="en-US" altLang="zh-CN" sz="3200" dirty="0"/>
              <a:t> Stroke Patients</a:t>
            </a:r>
            <a:endParaRPr lang="zh-CN" altLang="en-US" sz="32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E2FE38C-96A0-4180-857D-ECACEC80B9D0}"/>
              </a:ext>
            </a:extLst>
          </p:cNvPr>
          <p:cNvSpPr/>
          <p:nvPr/>
        </p:nvSpPr>
        <p:spPr>
          <a:xfrm>
            <a:off x="4009292" y="1367522"/>
            <a:ext cx="81827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Verdana" panose="020B0604030504040204" pitchFamily="34" charset="0"/>
              </a:rPr>
              <a:t>德国</a:t>
            </a:r>
            <a:r>
              <a:rPr lang="en-US" altLang="zh-CN" dirty="0">
                <a:latin typeface="Verdana" panose="020B0604030504040204" pitchFamily="34" charset="0"/>
              </a:rPr>
              <a:t>, Braun </a:t>
            </a:r>
            <a:r>
              <a:rPr lang="en-US" altLang="zh-CN" dirty="0" err="1">
                <a:latin typeface="Verdana" panose="020B0604030504040204" pitchFamily="34" charset="0"/>
              </a:rPr>
              <a:t>Niclas</a:t>
            </a:r>
            <a:r>
              <a:rPr lang="en-US" altLang="zh-CN" dirty="0">
                <a:latin typeface="Verdana" panose="020B0604030504040204" pitchFamily="34" charset="0"/>
              </a:rPr>
              <a:t>, Carl von Ossietzky </a:t>
            </a:r>
            <a:r>
              <a:rPr lang="en-US" altLang="zh-CN" dirty="0" err="1">
                <a:latin typeface="Verdana" panose="020B0604030504040204" pitchFamily="34" charset="0"/>
              </a:rPr>
              <a:t>Universitat</a:t>
            </a:r>
            <a:r>
              <a:rPr lang="en-US" altLang="zh-CN" dirty="0">
                <a:latin typeface="Verdana" panose="020B0604030504040204" pitchFamily="34" charset="0"/>
              </a:rPr>
              <a:t> Oldenburg,</a:t>
            </a:r>
            <a:r>
              <a:rPr lang="zh-CN" altLang="en-US" dirty="0">
                <a:latin typeface="Verdana" panose="020B0604030504040204" pitchFamily="34" charset="0"/>
              </a:rPr>
              <a:t> </a:t>
            </a:r>
            <a:r>
              <a:rPr lang="en-US" altLang="zh-CN" dirty="0">
                <a:latin typeface="Verdana" panose="020B0604030504040204" pitchFamily="34" charset="0"/>
              </a:rPr>
              <a:t>2017.3</a:t>
            </a:r>
          </a:p>
        </p:txBody>
      </p:sp>
    </p:spTree>
    <p:extLst>
      <p:ext uri="{BB962C8B-B14F-4D97-AF65-F5344CB8AC3E}">
        <p14:creationId xmlns:p14="http://schemas.microsoft.com/office/powerpoint/2010/main" val="2355887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5BABB661-311F-4F38-BDF3-308DB6A726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5828858"/>
              </p:ext>
            </p:extLst>
          </p:nvPr>
        </p:nvGraphicFramePr>
        <p:xfrm>
          <a:off x="584" y="1806534"/>
          <a:ext cx="2368445" cy="30242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DCA06D68-8C79-4E8F-B998-73789D6A7F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7266" y="762793"/>
            <a:ext cx="3985752" cy="533241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E062273-49B8-48A5-AF96-245EEA55D7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3018" y="542130"/>
            <a:ext cx="5838982" cy="5553075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E83838D-690E-4EB0-8123-1F6E6F80182F}"/>
              </a:ext>
            </a:extLst>
          </p:cNvPr>
          <p:cNvSpPr/>
          <p:nvPr/>
        </p:nvSpPr>
        <p:spPr>
          <a:xfrm>
            <a:off x="4360142" y="1652645"/>
            <a:ext cx="13612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目的明确了吗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B4777C9-BA4A-4140-97B4-962FB9135F4A}"/>
              </a:ext>
            </a:extLst>
          </p:cNvPr>
          <p:cNvSpPr/>
          <p:nvPr/>
        </p:nvSpPr>
        <p:spPr>
          <a:xfrm>
            <a:off x="4076137" y="1963537"/>
            <a:ext cx="22589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</a:rPr>
              <a:t>相关的背景文献综述了吗</a:t>
            </a:r>
            <a:r>
              <a:rPr lang="en-US" altLang="zh-CN" sz="1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46927F9-EAF0-4A24-B590-022B753FEA1F}"/>
              </a:ext>
            </a:extLst>
          </p:cNvPr>
          <p:cNvSpPr/>
          <p:nvPr/>
        </p:nvSpPr>
        <p:spPr>
          <a:xfrm>
            <a:off x="4111995" y="2274429"/>
            <a:ext cx="22589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设计适合这个研究问题吗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DAE6B1D-9A86-4A3E-BAEF-C02CF1D9E5A4}"/>
              </a:ext>
            </a:extLst>
          </p:cNvPr>
          <p:cNvSpPr/>
          <p:nvPr/>
        </p:nvSpPr>
        <p:spPr>
          <a:xfrm>
            <a:off x="4276501" y="2585321"/>
            <a:ext cx="17203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</a:rPr>
              <a:t>例子</a:t>
            </a:r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详细描述了吗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172E1A0-88A6-4B0B-A618-AB174037FB8B}"/>
              </a:ext>
            </a:extLst>
          </p:cNvPr>
          <p:cNvSpPr/>
          <p:nvPr/>
        </p:nvSpPr>
        <p:spPr>
          <a:xfrm>
            <a:off x="4032845" y="2896213"/>
            <a:ext cx="15408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样本容量合理吗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C233325-5333-44A6-8461-317BC82CDDCE}"/>
              </a:ext>
            </a:extLst>
          </p:cNvPr>
          <p:cNvSpPr/>
          <p:nvPr/>
        </p:nvSpPr>
        <p:spPr>
          <a:xfrm>
            <a:off x="4650604" y="3207105"/>
            <a:ext cx="17203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干预详细描述了吗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7C52268-DCEF-4719-A101-8C5F3F5BEF4A}"/>
              </a:ext>
            </a:extLst>
          </p:cNvPr>
          <p:cNvSpPr/>
          <p:nvPr/>
        </p:nvSpPr>
        <p:spPr>
          <a:xfrm>
            <a:off x="4071443" y="3517997"/>
            <a:ext cx="13612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污染避免了吗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A270C91-7F6D-4652-AF06-AD7B3EA0655F}"/>
              </a:ext>
            </a:extLst>
          </p:cNvPr>
          <p:cNvSpPr/>
          <p:nvPr/>
        </p:nvSpPr>
        <p:spPr>
          <a:xfrm>
            <a:off x="4167536" y="3828889"/>
            <a:ext cx="136127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</a:rPr>
              <a:t>干扰</a:t>
            </a:r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避免了吗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0865552-A5C4-42F0-83B9-D2A79E471248}"/>
              </a:ext>
            </a:extLst>
          </p:cNvPr>
          <p:cNvSpPr/>
          <p:nvPr/>
        </p:nvSpPr>
        <p:spPr>
          <a:xfrm>
            <a:off x="4647768" y="4139781"/>
            <a:ext cx="154080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结果测量可靠吗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7CA13BA-7A54-4BE0-B4A9-783CCF978C29}"/>
              </a:ext>
            </a:extLst>
          </p:cNvPr>
          <p:cNvSpPr/>
          <p:nvPr/>
        </p:nvSpPr>
        <p:spPr>
          <a:xfrm>
            <a:off x="4480809" y="4450673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结果是有根据的吗？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5E86AE0-948E-43C3-9D54-5C55521E52D4}"/>
              </a:ext>
            </a:extLst>
          </p:cNvPr>
          <p:cNvSpPr/>
          <p:nvPr/>
        </p:nvSpPr>
        <p:spPr>
          <a:xfrm>
            <a:off x="4111995" y="4761565"/>
            <a:ext cx="24384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结果报告的统计意义是什么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2E17603-DA33-47FA-A469-145D415A59BC}"/>
              </a:ext>
            </a:extLst>
          </p:cNvPr>
          <p:cNvSpPr/>
          <p:nvPr/>
        </p:nvSpPr>
        <p:spPr>
          <a:xfrm>
            <a:off x="4425734" y="5072457"/>
            <a:ext cx="16001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分析方法合适吗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AA37BFE-9CCC-420F-9ED8-64C8AD770233}"/>
              </a:ext>
            </a:extLst>
          </p:cNvPr>
          <p:cNvSpPr/>
          <p:nvPr/>
        </p:nvSpPr>
        <p:spPr>
          <a:xfrm>
            <a:off x="4238712" y="5383349"/>
            <a:ext cx="172034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是临床重要报告吗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B97FD49-C060-478F-BA28-E7176A135CF9}"/>
              </a:ext>
            </a:extLst>
          </p:cNvPr>
          <p:cNvSpPr/>
          <p:nvPr/>
        </p:nvSpPr>
        <p:spPr>
          <a:xfrm>
            <a:off x="3916160" y="5694241"/>
            <a:ext cx="18998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</a:rPr>
              <a:t>中途退出的有报告</a:t>
            </a:r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吗</a:t>
            </a:r>
            <a:r>
              <a:rPr lang="en-US" altLang="zh-CN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77CFB4A-B425-4824-B0B2-85771772ED12}"/>
              </a:ext>
            </a:extLst>
          </p:cNvPr>
          <p:cNvSpPr/>
          <p:nvPr/>
        </p:nvSpPr>
        <p:spPr>
          <a:xfrm>
            <a:off x="2852676" y="6005136"/>
            <a:ext cx="35958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</a:rPr>
              <a:t>从</a:t>
            </a:r>
            <a:r>
              <a:rPr lang="zh-CN" altLang="en-US" sz="1400" b="0" i="0" dirty="0">
                <a:solidFill>
                  <a:schemeClr val="accent6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研究方法和结果得出的结论是适当的吗？</a:t>
            </a:r>
            <a:endParaRPr lang="zh-CN" altLang="en-US" sz="1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86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0E781E-C796-42D1-8B53-6B1B10CDD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87527B-5020-401E-975C-C894B330D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2F0B08E-8599-4CEA-BD07-6E5614FF3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5676900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783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F6DB1361-F20C-41AD-A179-4A0926A01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4462" y="0"/>
            <a:ext cx="90830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594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96D6AE8-0889-4C21-8FD0-6F18E4A73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643" y="0"/>
            <a:ext cx="98707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323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1312612-AB44-49AA-8C23-00F3C94EC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" y="47625"/>
            <a:ext cx="10839450" cy="676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511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06ECD5D-14AE-4C0E-A72B-507D290E65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73105"/>
            <a:ext cx="12192000" cy="291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343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185AB3-ABC7-4537-A546-80384C7E0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9184"/>
            <a:ext cx="10515600" cy="4787779"/>
          </a:xfrm>
        </p:spPr>
        <p:txBody>
          <a:bodyPr>
            <a:normAutofit/>
          </a:bodyPr>
          <a:lstStyle/>
          <a:p>
            <a:r>
              <a:rPr lang="en-US" altLang="zh-CN" dirty="0"/>
              <a:t>BCI</a:t>
            </a:r>
            <a:r>
              <a:rPr lang="zh-CN" altLang="en-US" dirty="0"/>
              <a:t>与传统物理治疗结合比</a:t>
            </a:r>
            <a:r>
              <a:rPr lang="en-US" altLang="zh-CN" dirty="0"/>
              <a:t>BCI</a:t>
            </a:r>
            <a:r>
              <a:rPr lang="zh-CN" altLang="en-US" dirty="0"/>
              <a:t>单独干预更有益于功能恢复。</a:t>
            </a:r>
            <a:r>
              <a:rPr lang="en-US" altLang="zh-CN" dirty="0"/>
              <a:t>BCI</a:t>
            </a:r>
            <a:r>
              <a:rPr lang="zh-CN" altLang="en-US" dirty="0"/>
              <a:t>系统可以促进大脑区域和肌肉之间的功能连接，达到更好的“神经生理学条件”，从而最大程度地提高传统物理治疗的效果。</a:t>
            </a:r>
            <a:endParaRPr lang="en-US" altLang="zh-CN" dirty="0"/>
          </a:p>
          <a:p>
            <a:r>
              <a:rPr lang="zh-CN" altLang="en-US" dirty="0"/>
              <a:t>康复模式（完全或不完全，近端到远端，远端到近端）未提及</a:t>
            </a:r>
            <a:endParaRPr lang="en-US" altLang="zh-CN" dirty="0"/>
          </a:p>
          <a:p>
            <a:r>
              <a:rPr lang="zh-CN" altLang="en-US" dirty="0"/>
              <a:t>神经成像技术：观察到</a:t>
            </a:r>
            <a:r>
              <a:rPr lang="en-US" altLang="zh-CN" dirty="0"/>
              <a:t>BCI</a:t>
            </a:r>
            <a:r>
              <a:rPr lang="zh-CN" altLang="en-US" dirty="0"/>
              <a:t>干预后辅助运动区、健侧和对侧运动皮层、视觉空间系统关联皮层区域、小脑的脑功能连接的增加</a:t>
            </a:r>
            <a:endParaRPr lang="en-US" altLang="zh-CN" dirty="0"/>
          </a:p>
          <a:p>
            <a:r>
              <a:rPr lang="zh-CN" altLang="en-US" dirty="0"/>
              <a:t>缺乏神经生理学测试（如测试对经颅磁刺激的反应）来分析中枢神经系统可塑性变化，以解释</a:t>
            </a:r>
            <a:r>
              <a:rPr lang="en-US" altLang="zh-CN" dirty="0"/>
              <a:t>BCI</a:t>
            </a:r>
            <a:r>
              <a:rPr lang="zh-CN" altLang="en-US" dirty="0"/>
              <a:t>干预行为的机制</a:t>
            </a:r>
            <a:endParaRPr lang="en-US" altLang="zh-CN" dirty="0"/>
          </a:p>
          <a:p>
            <a:r>
              <a:rPr lang="zh-CN" altLang="en-US" dirty="0"/>
              <a:t>缺乏更多的</a:t>
            </a:r>
            <a:r>
              <a:rPr lang="en-US" altLang="zh-CN" dirty="0"/>
              <a:t>BCI</a:t>
            </a:r>
            <a:r>
              <a:rPr lang="zh-CN" altLang="en-US" dirty="0"/>
              <a:t>干预后跟进测量和神经成像来说明</a:t>
            </a:r>
            <a:r>
              <a:rPr lang="en-US" altLang="zh-CN" dirty="0"/>
              <a:t>BCI</a:t>
            </a:r>
            <a:r>
              <a:rPr lang="zh-CN" altLang="en-US" dirty="0"/>
              <a:t>干预具有长期效益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6422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1518</TotalTime>
  <Words>1715</Words>
  <Application>Microsoft Office PowerPoint</Application>
  <PresentationFormat>宽屏</PresentationFormat>
  <Paragraphs>121</Paragraphs>
  <Slides>23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8" baseType="lpstr">
      <vt:lpstr>等线</vt:lpstr>
      <vt:lpstr>等线 Light</vt:lpstr>
      <vt:lpstr>Arial</vt:lpstr>
      <vt:lpstr>Verdana</vt:lpstr>
      <vt:lpstr>Office 主题​​</vt:lpstr>
      <vt:lpstr>PowerPoint 演示文稿</vt:lpstr>
      <vt:lpstr>Use of Electroencephalography Brain-Computer Interface  Systems as a Rehabilitative Approach for Upper Limb Function  After a Stroke: A Systematic Review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Action observation facilitates motor cortical activity in patients with stroke and hemiplegia</vt:lpstr>
      <vt:lpstr>Changes in Electroencephalography Complexity using a Brain Computer Interface-Motor Observation Training in Chronic Stroke Patients: A Fuzzy Approximate Entropy Analysis</vt:lpstr>
      <vt:lpstr>Changes in Electroencephalography Complexity using a Brain Computer Interface-Motor Observation Training in Chronic Stroke Patients: A Fuzzy Approximate Entropy Analysis</vt:lpstr>
      <vt:lpstr>Combined Action Observation and Motor Imagery Neurofeedback for Modulation of Brain Activity</vt:lpstr>
      <vt:lpstr>Feeling of Bodily Congruence to Visual Stimuli Improves Motor Imagery Based Brain-Computer Interface Control</vt:lpstr>
      <vt:lpstr>Digital Mirror Box: An interactive hand-motor BMI rehabilitation tool for stroke patients</vt:lpstr>
      <vt:lpstr>Graded motor imagery for patients with stroke: a non-randomized controlled trial of a new approach</vt:lpstr>
      <vt:lpstr>Investigating the impact of feedback update interval on the efficacy of restorative brain-computer interfaces</vt:lpstr>
      <vt:lpstr>Investigating the impact of feedback update interval on the efficacy of restorative brain-computer interfaces</vt:lpstr>
      <vt:lpstr>Motor Imagery Impairment in Postacute Stroke Patients</vt:lpstr>
      <vt:lpstr>Motor Imagery Impairment in Postacute Stroke Patients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45047</dc:creator>
  <cp:lastModifiedBy>45047</cp:lastModifiedBy>
  <cp:revision>59</cp:revision>
  <dcterms:created xsi:type="dcterms:W3CDTF">2017-12-26T03:15:54Z</dcterms:created>
  <dcterms:modified xsi:type="dcterms:W3CDTF">2018-01-06T01:18:23Z</dcterms:modified>
</cp:coreProperties>
</file>

<file path=docProps/thumbnail.jpeg>
</file>